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63" r:id="rId3"/>
  </p:sldMasterIdLst>
  <p:notesMasterIdLst>
    <p:notesMasterId r:id="rId19"/>
  </p:notesMasterIdLst>
  <p:sldIdLst>
    <p:sldId id="259" r:id="rId4"/>
    <p:sldId id="258" r:id="rId5"/>
    <p:sldId id="260" r:id="rId6"/>
    <p:sldId id="261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75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2710E4BC-ACBB-B040-8D0C-F09E3A474A05}">
          <p14:sldIdLst>
            <p14:sldId id="259"/>
          </p14:sldIdLst>
        </p14:section>
        <p14:section name="Interior pages" id="{CABFACCB-F159-104A-AFF6-A58A3ADBBA13}">
          <p14:sldIdLst>
            <p14:sldId id="258"/>
            <p14:sldId id="260"/>
            <p14:sldId id="261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22F"/>
    <a:srgbClr val="004B8D"/>
    <a:srgbClr val="D4002D"/>
    <a:srgbClr val="007CB9"/>
    <a:srgbClr val="0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94521" autoAdjust="0"/>
  </p:normalViewPr>
  <p:slideViewPr>
    <p:cSldViewPr snapToGrid="0" snapToObjects="1">
      <p:cViewPr varScale="1">
        <p:scale>
          <a:sx n="83" d="100"/>
          <a:sy n="83" d="100"/>
        </p:scale>
        <p:origin x="158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4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Shipments Vs</a:t>
            </a:r>
            <a:r>
              <a:rPr lang="en-US" b="1" baseline="0" dirty="0"/>
              <a:t> Time</a:t>
            </a:r>
            <a:endParaRPr lang="en-US" b="1" dirty="0"/>
          </a:p>
        </c:rich>
      </c:tx>
      <c:layout>
        <c:manualLayout>
          <c:xMode val="edge"/>
          <c:yMode val="edge"/>
          <c:x val="0.3708588957055215"/>
          <c:y val="1.86906122352868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50740048779244"/>
          <c:y val="0.10693904710901168"/>
          <c:w val="0.84799762464696848"/>
          <c:h val="0.77919882181698341"/>
        </c:manualLayout>
      </c:layout>
      <c:lineChart>
        <c:grouping val="standard"/>
        <c:varyColors val="0"/>
        <c:ser>
          <c:idx val="1"/>
          <c:order val="0"/>
          <c:tx>
            <c:strRef>
              <c:f>'[Chart in Microsoft PowerPoint]Sheet1'!$B$1</c:f>
              <c:strCache>
                <c:ptCount val="1"/>
                <c:pt idx="0">
                  <c:v>Shipments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'[Chart in Microsoft PowerPoint]Sheet1'!$A$2:$A$101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'[Chart in Microsoft PowerPoint]Sheet1'!$B$2:$B$101</c:f>
              <c:numCache>
                <c:formatCode>General</c:formatCode>
                <c:ptCount val="100"/>
                <c:pt idx="0">
                  <c:v>1551</c:v>
                </c:pt>
                <c:pt idx="1">
                  <c:v>1548</c:v>
                </c:pt>
                <c:pt idx="2">
                  <c:v>1554</c:v>
                </c:pt>
                <c:pt idx="3">
                  <c:v>1557</c:v>
                </c:pt>
                <c:pt idx="4">
                  <c:v>1552</c:v>
                </c:pt>
                <c:pt idx="5">
                  <c:v>1555</c:v>
                </c:pt>
                <c:pt idx="6">
                  <c:v>1556</c:v>
                </c:pt>
                <c:pt idx="7">
                  <c:v>1574</c:v>
                </c:pt>
                <c:pt idx="8">
                  <c:v>1591</c:v>
                </c:pt>
                <c:pt idx="9">
                  <c:v>1575</c:v>
                </c:pt>
                <c:pt idx="10">
                  <c:v>1571</c:v>
                </c:pt>
                <c:pt idx="11">
                  <c:v>1551</c:v>
                </c:pt>
                <c:pt idx="12">
                  <c:v>1558</c:v>
                </c:pt>
                <c:pt idx="13">
                  <c:v>1561</c:v>
                </c:pt>
                <c:pt idx="14">
                  <c:v>1560</c:v>
                </c:pt>
                <c:pt idx="15">
                  <c:v>1537</c:v>
                </c:pt>
                <c:pt idx="16">
                  <c:v>1549</c:v>
                </c:pt>
                <c:pt idx="17">
                  <c:v>1551</c:v>
                </c:pt>
                <c:pt idx="18">
                  <c:v>1567</c:v>
                </c:pt>
                <c:pt idx="19">
                  <c:v>1553</c:v>
                </c:pt>
                <c:pt idx="20">
                  <c:v>1556</c:v>
                </c:pt>
                <c:pt idx="21">
                  <c:v>1557</c:v>
                </c:pt>
                <c:pt idx="22">
                  <c:v>1564</c:v>
                </c:pt>
                <c:pt idx="23">
                  <c:v>1592</c:v>
                </c:pt>
                <c:pt idx="24">
                  <c:v>1588</c:v>
                </c:pt>
                <c:pt idx="25">
                  <c:v>1591</c:v>
                </c:pt>
                <c:pt idx="26">
                  <c:v>1581</c:v>
                </c:pt>
                <c:pt idx="27">
                  <c:v>1572</c:v>
                </c:pt>
                <c:pt idx="28">
                  <c:v>1584</c:v>
                </c:pt>
                <c:pt idx="29">
                  <c:v>1561</c:v>
                </c:pt>
                <c:pt idx="30">
                  <c:v>1558</c:v>
                </c:pt>
                <c:pt idx="31">
                  <c:v>1571</c:v>
                </c:pt>
                <c:pt idx="32">
                  <c:v>1578</c:v>
                </c:pt>
                <c:pt idx="33">
                  <c:v>1580</c:v>
                </c:pt>
                <c:pt idx="34">
                  <c:v>1577</c:v>
                </c:pt>
                <c:pt idx="35">
                  <c:v>1583</c:v>
                </c:pt>
                <c:pt idx="36">
                  <c:v>1564</c:v>
                </c:pt>
                <c:pt idx="37">
                  <c:v>1576</c:v>
                </c:pt>
                <c:pt idx="38">
                  <c:v>1585</c:v>
                </c:pt>
                <c:pt idx="39">
                  <c:v>1601</c:v>
                </c:pt>
                <c:pt idx="40">
                  <c:v>1613</c:v>
                </c:pt>
                <c:pt idx="41">
                  <c:v>1595</c:v>
                </c:pt>
                <c:pt idx="42">
                  <c:v>1601</c:v>
                </c:pt>
                <c:pt idx="43">
                  <c:v>1587</c:v>
                </c:pt>
                <c:pt idx="44">
                  <c:v>1568</c:v>
                </c:pt>
                <c:pt idx="45">
                  <c:v>1567</c:v>
                </c:pt>
                <c:pt idx="46">
                  <c:v>1561</c:v>
                </c:pt>
                <c:pt idx="47">
                  <c:v>1558</c:v>
                </c:pt>
                <c:pt idx="48">
                  <c:v>1576</c:v>
                </c:pt>
                <c:pt idx="49">
                  <c:v>1572</c:v>
                </c:pt>
                <c:pt idx="50">
                  <c:v>1554</c:v>
                </c:pt>
                <c:pt idx="51">
                  <c:v>1560</c:v>
                </c:pt>
                <c:pt idx="52">
                  <c:v>1550</c:v>
                </c:pt>
                <c:pt idx="53">
                  <c:v>1566</c:v>
                </c:pt>
                <c:pt idx="54">
                  <c:v>1560</c:v>
                </c:pt>
                <c:pt idx="55">
                  <c:v>1570</c:v>
                </c:pt>
                <c:pt idx="56">
                  <c:v>1577</c:v>
                </c:pt>
                <c:pt idx="57">
                  <c:v>1565</c:v>
                </c:pt>
                <c:pt idx="58">
                  <c:v>1571</c:v>
                </c:pt>
                <c:pt idx="59">
                  <c:v>1559</c:v>
                </c:pt>
                <c:pt idx="60">
                  <c:v>1552</c:v>
                </c:pt>
                <c:pt idx="61">
                  <c:v>1558</c:v>
                </c:pt>
                <c:pt idx="62">
                  <c:v>1543</c:v>
                </c:pt>
                <c:pt idx="63">
                  <c:v>1552</c:v>
                </c:pt>
                <c:pt idx="64">
                  <c:v>1802</c:v>
                </c:pt>
                <c:pt idx="65">
                  <c:v>1801</c:v>
                </c:pt>
                <c:pt idx="66">
                  <c:v>1587</c:v>
                </c:pt>
                <c:pt idx="67">
                  <c:v>1583</c:v>
                </c:pt>
                <c:pt idx="68">
                  <c:v>1573</c:v>
                </c:pt>
                <c:pt idx="69">
                  <c:v>1578</c:v>
                </c:pt>
                <c:pt idx="70">
                  <c:v>1574</c:v>
                </c:pt>
                <c:pt idx="71">
                  <c:v>1573</c:v>
                </c:pt>
                <c:pt idx="72">
                  <c:v>1559</c:v>
                </c:pt>
                <c:pt idx="73">
                  <c:v>1552</c:v>
                </c:pt>
                <c:pt idx="74">
                  <c:v>1563</c:v>
                </c:pt>
                <c:pt idx="75">
                  <c:v>1555</c:v>
                </c:pt>
                <c:pt idx="76">
                  <c:v>1541</c:v>
                </c:pt>
                <c:pt idx="77">
                  <c:v>1547</c:v>
                </c:pt>
                <c:pt idx="78">
                  <c:v>1553</c:v>
                </c:pt>
                <c:pt idx="79">
                  <c:v>1538</c:v>
                </c:pt>
                <c:pt idx="80">
                  <c:v>1838</c:v>
                </c:pt>
                <c:pt idx="81">
                  <c:v>1838</c:v>
                </c:pt>
                <c:pt idx="82">
                  <c:v>1834</c:v>
                </c:pt>
                <c:pt idx="83">
                  <c:v>1840</c:v>
                </c:pt>
                <c:pt idx="84">
                  <c:v>1832</c:v>
                </c:pt>
                <c:pt idx="85">
                  <c:v>1834</c:v>
                </c:pt>
                <c:pt idx="86">
                  <c:v>1842</c:v>
                </c:pt>
                <c:pt idx="87">
                  <c:v>1840</c:v>
                </c:pt>
                <c:pt idx="88">
                  <c:v>1840</c:v>
                </c:pt>
                <c:pt idx="89">
                  <c:v>1838</c:v>
                </c:pt>
                <c:pt idx="90">
                  <c:v>1844</c:v>
                </c:pt>
                <c:pt idx="91">
                  <c:v>1848</c:v>
                </c:pt>
                <c:pt idx="92">
                  <c:v>1849</c:v>
                </c:pt>
                <c:pt idx="93">
                  <c:v>1861</c:v>
                </c:pt>
                <c:pt idx="94">
                  <c:v>1865</c:v>
                </c:pt>
                <c:pt idx="95">
                  <c:v>1874</c:v>
                </c:pt>
                <c:pt idx="96">
                  <c:v>1869</c:v>
                </c:pt>
                <c:pt idx="97">
                  <c:v>1884</c:v>
                </c:pt>
                <c:pt idx="98">
                  <c:v>1886</c:v>
                </c:pt>
                <c:pt idx="99">
                  <c:v>1867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BA-4027-ADF5-8A094565E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4143856"/>
        <c:axId val="454146352"/>
      </c:lineChart>
      <c:catAx>
        <c:axId val="4541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Time (Weeks)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146352"/>
        <c:crosses val="autoZero"/>
        <c:auto val="1"/>
        <c:lblAlgn val="ctr"/>
        <c:lblOffset val="100"/>
        <c:noMultiLvlLbl val="0"/>
      </c:catAx>
      <c:valAx>
        <c:axId val="454146352"/>
        <c:scaling>
          <c:orientation val="minMax"/>
          <c:min val="1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Product</a:t>
                </a:r>
                <a:r>
                  <a:rPr lang="en-US" b="1" baseline="0" dirty="0"/>
                  <a:t> Shipments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0"/>
              <c:y val="0.302844014335933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1438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Accuracy</a:t>
            </a:r>
          </a:p>
        </c:rich>
      </c:tx>
      <c:layout>
        <c:manualLayout>
          <c:xMode val="edge"/>
          <c:yMode val="edge"/>
          <c:x val="0.3769796028622325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547560735850172E-2"/>
          <c:y val="7.1619965441999625E-2"/>
          <c:w val="0.83359621476874124"/>
          <c:h val="0.78920236767795005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'#LN00174'!$J$1:$J$100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'#LN00174'!$H$1:$H$100</c:f>
              <c:numCache>
                <c:formatCode>General</c:formatCode>
                <c:ptCount val="100"/>
                <c:pt idx="0">
                  <c:v>1551</c:v>
                </c:pt>
                <c:pt idx="1">
                  <c:v>1548</c:v>
                </c:pt>
                <c:pt idx="2">
                  <c:v>1554</c:v>
                </c:pt>
                <c:pt idx="3">
                  <c:v>1557</c:v>
                </c:pt>
                <c:pt idx="4">
                  <c:v>1552</c:v>
                </c:pt>
                <c:pt idx="5">
                  <c:v>1555</c:v>
                </c:pt>
                <c:pt idx="6">
                  <c:v>1556</c:v>
                </c:pt>
                <c:pt idx="7">
                  <c:v>1574</c:v>
                </c:pt>
                <c:pt idx="8">
                  <c:v>1591</c:v>
                </c:pt>
                <c:pt idx="9">
                  <c:v>1575</c:v>
                </c:pt>
                <c:pt idx="10">
                  <c:v>1571</c:v>
                </c:pt>
                <c:pt idx="11">
                  <c:v>1551</c:v>
                </c:pt>
                <c:pt idx="12">
                  <c:v>1558</c:v>
                </c:pt>
                <c:pt idx="13">
                  <c:v>1561</c:v>
                </c:pt>
                <c:pt idx="14">
                  <c:v>1560</c:v>
                </c:pt>
                <c:pt idx="15">
                  <c:v>1537</c:v>
                </c:pt>
                <c:pt idx="16">
                  <c:v>1549</c:v>
                </c:pt>
                <c:pt idx="17">
                  <c:v>1551</c:v>
                </c:pt>
                <c:pt idx="18">
                  <c:v>1567</c:v>
                </c:pt>
                <c:pt idx="19">
                  <c:v>1553</c:v>
                </c:pt>
                <c:pt idx="20">
                  <c:v>1556</c:v>
                </c:pt>
                <c:pt idx="21">
                  <c:v>1557</c:v>
                </c:pt>
                <c:pt idx="22">
                  <c:v>1564</c:v>
                </c:pt>
                <c:pt idx="23">
                  <c:v>1592</c:v>
                </c:pt>
                <c:pt idx="24">
                  <c:v>1588</c:v>
                </c:pt>
                <c:pt idx="25">
                  <c:v>1591</c:v>
                </c:pt>
                <c:pt idx="26">
                  <c:v>1581</c:v>
                </c:pt>
                <c:pt idx="27">
                  <c:v>1572</c:v>
                </c:pt>
                <c:pt idx="28">
                  <c:v>1584</c:v>
                </c:pt>
                <c:pt idx="29">
                  <c:v>1561</c:v>
                </c:pt>
                <c:pt idx="30">
                  <c:v>1558</c:v>
                </c:pt>
                <c:pt idx="31">
                  <c:v>1571</c:v>
                </c:pt>
                <c:pt idx="32">
                  <c:v>1578</c:v>
                </c:pt>
                <c:pt idx="33">
                  <c:v>1580</c:v>
                </c:pt>
                <c:pt idx="34">
                  <c:v>1577</c:v>
                </c:pt>
                <c:pt idx="35">
                  <c:v>1583</c:v>
                </c:pt>
                <c:pt idx="36">
                  <c:v>1564</c:v>
                </c:pt>
                <c:pt idx="37">
                  <c:v>1576</c:v>
                </c:pt>
                <c:pt idx="38">
                  <c:v>1585</c:v>
                </c:pt>
                <c:pt idx="39">
                  <c:v>1601</c:v>
                </c:pt>
                <c:pt idx="40">
                  <c:v>1613</c:v>
                </c:pt>
                <c:pt idx="41">
                  <c:v>1595</c:v>
                </c:pt>
                <c:pt idx="42">
                  <c:v>1601</c:v>
                </c:pt>
                <c:pt idx="43">
                  <c:v>1587</c:v>
                </c:pt>
                <c:pt idx="44">
                  <c:v>1568</c:v>
                </c:pt>
                <c:pt idx="45">
                  <c:v>1567</c:v>
                </c:pt>
                <c:pt idx="46">
                  <c:v>1561</c:v>
                </c:pt>
                <c:pt idx="47">
                  <c:v>1558</c:v>
                </c:pt>
                <c:pt idx="48">
                  <c:v>1576</c:v>
                </c:pt>
                <c:pt idx="49">
                  <c:v>1572</c:v>
                </c:pt>
                <c:pt idx="50">
                  <c:v>1554</c:v>
                </c:pt>
                <c:pt idx="51">
                  <c:v>1560</c:v>
                </c:pt>
                <c:pt idx="52">
                  <c:v>1550</c:v>
                </c:pt>
                <c:pt idx="53">
                  <c:v>1566</c:v>
                </c:pt>
                <c:pt idx="54">
                  <c:v>1560</c:v>
                </c:pt>
                <c:pt idx="55">
                  <c:v>1570</c:v>
                </c:pt>
                <c:pt idx="56">
                  <c:v>1577</c:v>
                </c:pt>
                <c:pt idx="57">
                  <c:v>1565</c:v>
                </c:pt>
                <c:pt idx="58">
                  <c:v>1571</c:v>
                </c:pt>
                <c:pt idx="59">
                  <c:v>1559</c:v>
                </c:pt>
                <c:pt idx="60">
                  <c:v>1552</c:v>
                </c:pt>
                <c:pt idx="61">
                  <c:v>1558</c:v>
                </c:pt>
                <c:pt idx="62">
                  <c:v>1543</c:v>
                </c:pt>
                <c:pt idx="63">
                  <c:v>1552</c:v>
                </c:pt>
                <c:pt idx="64">
                  <c:v>1802</c:v>
                </c:pt>
                <c:pt idx="65">
                  <c:v>1801</c:v>
                </c:pt>
                <c:pt idx="66">
                  <c:v>1587</c:v>
                </c:pt>
                <c:pt idx="67">
                  <c:v>1583</c:v>
                </c:pt>
                <c:pt idx="68">
                  <c:v>1573</c:v>
                </c:pt>
                <c:pt idx="69">
                  <c:v>1578</c:v>
                </c:pt>
                <c:pt idx="70">
                  <c:v>1574</c:v>
                </c:pt>
                <c:pt idx="71">
                  <c:v>1573</c:v>
                </c:pt>
                <c:pt idx="72">
                  <c:v>1559</c:v>
                </c:pt>
                <c:pt idx="73">
                  <c:v>1552</c:v>
                </c:pt>
                <c:pt idx="74">
                  <c:v>1563</c:v>
                </c:pt>
                <c:pt idx="75">
                  <c:v>1555</c:v>
                </c:pt>
                <c:pt idx="76">
                  <c:v>1541</c:v>
                </c:pt>
                <c:pt idx="77">
                  <c:v>1547</c:v>
                </c:pt>
                <c:pt idx="78">
                  <c:v>1553</c:v>
                </c:pt>
                <c:pt idx="79">
                  <c:v>1538</c:v>
                </c:pt>
                <c:pt idx="80">
                  <c:v>1838</c:v>
                </c:pt>
                <c:pt idx="81">
                  <c:v>1838</c:v>
                </c:pt>
                <c:pt idx="82">
                  <c:v>1834</c:v>
                </c:pt>
                <c:pt idx="83">
                  <c:v>1840</c:v>
                </c:pt>
                <c:pt idx="84">
                  <c:v>1832</c:v>
                </c:pt>
                <c:pt idx="85">
                  <c:v>1834</c:v>
                </c:pt>
                <c:pt idx="86">
                  <c:v>1842</c:v>
                </c:pt>
                <c:pt idx="87">
                  <c:v>1840</c:v>
                </c:pt>
                <c:pt idx="88">
                  <c:v>1840</c:v>
                </c:pt>
                <c:pt idx="89">
                  <c:v>1838</c:v>
                </c:pt>
                <c:pt idx="90">
                  <c:v>1844</c:v>
                </c:pt>
                <c:pt idx="91">
                  <c:v>1848</c:v>
                </c:pt>
                <c:pt idx="92">
                  <c:v>1849</c:v>
                </c:pt>
                <c:pt idx="93">
                  <c:v>1861</c:v>
                </c:pt>
                <c:pt idx="94">
                  <c:v>1865</c:v>
                </c:pt>
                <c:pt idx="95">
                  <c:v>1874</c:v>
                </c:pt>
                <c:pt idx="96">
                  <c:v>1869</c:v>
                </c:pt>
                <c:pt idx="97">
                  <c:v>1884</c:v>
                </c:pt>
                <c:pt idx="98">
                  <c:v>1886</c:v>
                </c:pt>
                <c:pt idx="99">
                  <c:v>1867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D1-42B9-BA84-AD00F085B39F}"/>
            </c:ext>
          </c:extLst>
        </c:ser>
        <c:ser>
          <c:idx val="1"/>
          <c:order val="1"/>
          <c:tx>
            <c:v>Forecasted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'#LN00174'!$J$1:$J$100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'#LN00174'!$I$1:$I$100</c:f>
              <c:numCache>
                <c:formatCode>General</c:formatCode>
                <c:ptCount val="100"/>
                <c:pt idx="0">
                  <c:v>1563.03</c:v>
                </c:pt>
                <c:pt idx="1">
                  <c:v>1553.59</c:v>
                </c:pt>
                <c:pt idx="2">
                  <c:v>1551.24</c:v>
                </c:pt>
                <c:pt idx="3">
                  <c:v>1555.95</c:v>
                </c:pt>
                <c:pt idx="4">
                  <c:v>1558.3</c:v>
                </c:pt>
                <c:pt idx="5">
                  <c:v>1554.38</c:v>
                </c:pt>
                <c:pt idx="6">
                  <c:v>1556.73</c:v>
                </c:pt>
                <c:pt idx="7">
                  <c:v>1557.52</c:v>
                </c:pt>
                <c:pt idx="8">
                  <c:v>1571.64</c:v>
                </c:pt>
                <c:pt idx="9">
                  <c:v>1584.97</c:v>
                </c:pt>
                <c:pt idx="10">
                  <c:v>1572.42</c:v>
                </c:pt>
                <c:pt idx="11">
                  <c:v>1569.28</c:v>
                </c:pt>
                <c:pt idx="12">
                  <c:v>1553.59</c:v>
                </c:pt>
                <c:pt idx="13">
                  <c:v>1559.08</c:v>
                </c:pt>
                <c:pt idx="14">
                  <c:v>1561.44</c:v>
                </c:pt>
                <c:pt idx="15">
                  <c:v>1560.65</c:v>
                </c:pt>
                <c:pt idx="16">
                  <c:v>1542.61</c:v>
                </c:pt>
                <c:pt idx="17">
                  <c:v>1552.02</c:v>
                </c:pt>
                <c:pt idx="18">
                  <c:v>1553.59</c:v>
                </c:pt>
                <c:pt idx="19">
                  <c:v>1566.15</c:v>
                </c:pt>
                <c:pt idx="20">
                  <c:v>1555.16</c:v>
                </c:pt>
                <c:pt idx="21">
                  <c:v>1557.52</c:v>
                </c:pt>
                <c:pt idx="22">
                  <c:v>1558.3</c:v>
                </c:pt>
                <c:pt idx="23">
                  <c:v>1563.79</c:v>
                </c:pt>
                <c:pt idx="24">
                  <c:v>1585.76</c:v>
                </c:pt>
                <c:pt idx="25">
                  <c:v>1582.62</c:v>
                </c:pt>
                <c:pt idx="26">
                  <c:v>1584.97</c:v>
                </c:pt>
                <c:pt idx="27">
                  <c:v>1577.13</c:v>
                </c:pt>
                <c:pt idx="28">
                  <c:v>1570.07</c:v>
                </c:pt>
                <c:pt idx="29">
                  <c:v>1579.48</c:v>
                </c:pt>
                <c:pt idx="30">
                  <c:v>1561.44</c:v>
                </c:pt>
                <c:pt idx="31">
                  <c:v>1559.08</c:v>
                </c:pt>
                <c:pt idx="32">
                  <c:v>1569.28</c:v>
                </c:pt>
                <c:pt idx="33">
                  <c:v>1574.78</c:v>
                </c:pt>
                <c:pt idx="34">
                  <c:v>1576.34</c:v>
                </c:pt>
                <c:pt idx="35">
                  <c:v>1573.99</c:v>
                </c:pt>
                <c:pt idx="36">
                  <c:v>1578.7</c:v>
                </c:pt>
                <c:pt idx="37">
                  <c:v>1563.79</c:v>
                </c:pt>
                <c:pt idx="38">
                  <c:v>1573.21</c:v>
                </c:pt>
                <c:pt idx="39">
                  <c:v>1580.27</c:v>
                </c:pt>
                <c:pt idx="40">
                  <c:v>1592.82</c:v>
                </c:pt>
                <c:pt idx="41">
                  <c:v>1602.24</c:v>
                </c:pt>
                <c:pt idx="42">
                  <c:v>1588.11</c:v>
                </c:pt>
                <c:pt idx="43">
                  <c:v>1592.82</c:v>
                </c:pt>
                <c:pt idx="44">
                  <c:v>1581.84</c:v>
                </c:pt>
                <c:pt idx="45">
                  <c:v>1566.93</c:v>
                </c:pt>
                <c:pt idx="46">
                  <c:v>1566.15</c:v>
                </c:pt>
                <c:pt idx="47">
                  <c:v>1561.44</c:v>
                </c:pt>
                <c:pt idx="48">
                  <c:v>1559.08</c:v>
                </c:pt>
                <c:pt idx="49">
                  <c:v>1573.21</c:v>
                </c:pt>
                <c:pt idx="50">
                  <c:v>1570.07</c:v>
                </c:pt>
                <c:pt idx="51">
                  <c:v>1555.95</c:v>
                </c:pt>
                <c:pt idx="52">
                  <c:v>1560.65</c:v>
                </c:pt>
                <c:pt idx="53">
                  <c:v>1552.81</c:v>
                </c:pt>
                <c:pt idx="54">
                  <c:v>1565.36</c:v>
                </c:pt>
                <c:pt idx="55">
                  <c:v>1560.65</c:v>
                </c:pt>
                <c:pt idx="56">
                  <c:v>1568.5</c:v>
                </c:pt>
                <c:pt idx="57">
                  <c:v>1573.99</c:v>
                </c:pt>
                <c:pt idx="58">
                  <c:v>1564.58</c:v>
                </c:pt>
                <c:pt idx="59">
                  <c:v>1569.28</c:v>
                </c:pt>
                <c:pt idx="60">
                  <c:v>1559.87</c:v>
                </c:pt>
                <c:pt idx="61">
                  <c:v>1554.38</c:v>
                </c:pt>
                <c:pt idx="62">
                  <c:v>1559.08</c:v>
                </c:pt>
                <c:pt idx="63">
                  <c:v>1547.32</c:v>
                </c:pt>
                <c:pt idx="64">
                  <c:v>1786.74</c:v>
                </c:pt>
                <c:pt idx="65">
                  <c:v>1800.58</c:v>
                </c:pt>
                <c:pt idx="66">
                  <c:v>1567.43</c:v>
                </c:pt>
                <c:pt idx="67">
                  <c:v>1581.84</c:v>
                </c:pt>
                <c:pt idx="68">
                  <c:v>1578.7</c:v>
                </c:pt>
                <c:pt idx="69">
                  <c:v>1570.85</c:v>
                </c:pt>
                <c:pt idx="70">
                  <c:v>1574.78</c:v>
                </c:pt>
                <c:pt idx="71">
                  <c:v>1571.64</c:v>
                </c:pt>
                <c:pt idx="72">
                  <c:v>1570.85</c:v>
                </c:pt>
                <c:pt idx="73">
                  <c:v>1559.87</c:v>
                </c:pt>
                <c:pt idx="74">
                  <c:v>1554.38</c:v>
                </c:pt>
                <c:pt idx="75">
                  <c:v>1563.01</c:v>
                </c:pt>
                <c:pt idx="76">
                  <c:v>1556.73</c:v>
                </c:pt>
                <c:pt idx="77">
                  <c:v>1545.75</c:v>
                </c:pt>
                <c:pt idx="78">
                  <c:v>1550.45</c:v>
                </c:pt>
                <c:pt idx="79">
                  <c:v>1555.16</c:v>
                </c:pt>
                <c:pt idx="80">
                  <c:v>1837.89</c:v>
                </c:pt>
                <c:pt idx="81">
                  <c:v>1842.21</c:v>
                </c:pt>
                <c:pt idx="82">
                  <c:v>1842.21</c:v>
                </c:pt>
                <c:pt idx="83">
                  <c:v>1839.07</c:v>
                </c:pt>
                <c:pt idx="84">
                  <c:v>1843.78</c:v>
                </c:pt>
                <c:pt idx="85">
                  <c:v>1837.5</c:v>
                </c:pt>
                <c:pt idx="86">
                  <c:v>1839.07</c:v>
                </c:pt>
                <c:pt idx="87">
                  <c:v>1845.35</c:v>
                </c:pt>
                <c:pt idx="88">
                  <c:v>1843.78</c:v>
                </c:pt>
                <c:pt idx="89">
                  <c:v>1843.78</c:v>
                </c:pt>
                <c:pt idx="90">
                  <c:v>1842.21</c:v>
                </c:pt>
                <c:pt idx="91">
                  <c:v>1846.91</c:v>
                </c:pt>
                <c:pt idx="92">
                  <c:v>1850.05</c:v>
                </c:pt>
                <c:pt idx="93">
                  <c:v>1850.84</c:v>
                </c:pt>
                <c:pt idx="94">
                  <c:v>1860.25</c:v>
                </c:pt>
                <c:pt idx="95">
                  <c:v>1863.39</c:v>
                </c:pt>
                <c:pt idx="96">
                  <c:v>1870.45</c:v>
                </c:pt>
                <c:pt idx="97">
                  <c:v>1866.53</c:v>
                </c:pt>
                <c:pt idx="98">
                  <c:v>1878.3</c:v>
                </c:pt>
                <c:pt idx="99">
                  <c:v>1879.87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D1-42B9-BA84-AD00F085B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0643248"/>
        <c:axId val="880641168"/>
      </c:lineChart>
      <c:catAx>
        <c:axId val="880643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(Weeks)</a:t>
                </a:r>
              </a:p>
            </c:rich>
          </c:tx>
          <c:layout>
            <c:manualLayout>
              <c:xMode val="edge"/>
              <c:yMode val="edge"/>
              <c:x val="0.39909519118129999"/>
              <c:y val="0.93490086272268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641168"/>
        <c:crosses val="autoZero"/>
        <c:auto val="1"/>
        <c:lblAlgn val="ctr"/>
        <c:lblOffset val="100"/>
        <c:noMultiLvlLbl val="0"/>
      </c:catAx>
      <c:valAx>
        <c:axId val="880641168"/>
        <c:scaling>
          <c:orientation val="minMax"/>
          <c:min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Shipments</a:t>
                </a:r>
              </a:p>
            </c:rich>
          </c:tx>
          <c:layout>
            <c:manualLayout>
              <c:xMode val="edge"/>
              <c:yMode val="edge"/>
              <c:x val="0"/>
              <c:y val="0.393539529986648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64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966423935662401"/>
          <c:y val="0.10125485341779682"/>
          <c:w val="0.22719066501324209"/>
          <c:h val="5.5374768451754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85B98-265F-BA46-903E-642DDD0AFACD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019B9-BD7E-684C-83B7-0336C8BAF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8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BF6552-DDEC-0C47-81D4-276F5FF203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19575" y="1491915"/>
            <a:ext cx="3797166" cy="2993457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A62166-73D5-9343-93D6-2A422977CF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800" y="685800"/>
            <a:ext cx="3776472" cy="54864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Add your own photo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0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68" y="274638"/>
            <a:ext cx="7963231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3568" y="1600200"/>
            <a:ext cx="7963232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568" y="6356349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99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250" y="274638"/>
            <a:ext cx="58647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25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9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80363-46E0-4348-9B3F-C9298B86B5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135" y="4470935"/>
            <a:ext cx="8431730" cy="1438977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5435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067" y="237067"/>
            <a:ext cx="7713133" cy="1026483"/>
          </a:xfrm>
        </p:spPr>
        <p:txBody>
          <a:bodyPr anchor="t"/>
          <a:lstStyle>
            <a:lvl1pPr algn="l"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5067" y="1357723"/>
            <a:ext cx="7713133" cy="4619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71166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133" y="637540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60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1143000"/>
          </a:xfrm>
        </p:spPr>
        <p:txBody>
          <a:bodyPr/>
          <a:lstStyle>
            <a:lvl1pPr>
              <a:defRPr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067" y="1600200"/>
            <a:ext cx="7941733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067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39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9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4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600200"/>
            <a:ext cx="3771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535113"/>
            <a:ext cx="37734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174875"/>
            <a:ext cx="37734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0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4638"/>
            <a:ext cx="7962900" cy="1143000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" y="6359608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0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1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3050"/>
            <a:ext cx="2741613" cy="1162050"/>
          </a:xfrm>
        </p:spPr>
        <p:txBody>
          <a:bodyPr anchor="b"/>
          <a:lstStyle>
            <a:lvl1pPr algn="l">
              <a:defRPr sz="2000" b="1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004B8D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435100"/>
            <a:ext cx="274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356350"/>
            <a:ext cx="2133600" cy="365125"/>
          </a:xfrm>
        </p:spPr>
        <p:txBody>
          <a:bodyPr/>
          <a:lstStyle/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C3401-8769-5E4B-8E62-CB1677B8333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FCA4C-30BC-B34B-9FA4-05B7C14B6F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1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76B53-B989-9A4F-9FD4-67855968DB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126A-BD49-E241-8663-2BF9FF756D3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EE026-3669-CB45-9676-67BADC3462E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C3401-8769-5E4B-8E62-CB1677B8333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FCA4C-30BC-B34B-9FA4-05B7C14B6F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CC191-8212-5E46-B497-0FE6AE7DDD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969" t="66944" r="34971" b="18427"/>
          <a:stretch/>
        </p:blipFill>
        <p:spPr>
          <a:xfrm>
            <a:off x="4030631" y="4616740"/>
            <a:ext cx="1291187" cy="150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5321818" y="4455536"/>
            <a:ext cx="1995054" cy="1827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2" y="4224826"/>
            <a:ext cx="1247140" cy="521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644" t="51203" r="42328" b="23655"/>
          <a:stretch/>
        </p:blipFill>
        <p:spPr>
          <a:xfrm>
            <a:off x="4895041" y="1262289"/>
            <a:ext cx="1644303" cy="521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5708" y="942109"/>
            <a:ext cx="8281032" cy="929372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rgbClr val="002F87"/>
                </a:solidFill>
              </a:defRPr>
            </a:lvl1pPr>
          </a:lstStyle>
          <a:p>
            <a:pPr algn="ctr"/>
            <a:r>
              <a:rPr lang="en-US" sz="3200" dirty="0" smtClean="0"/>
              <a:t>INTERVENTION MODELING</a:t>
            </a:r>
            <a:endParaRPr lang="en-US" sz="3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35708" y="1953099"/>
            <a:ext cx="8281032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A TIME SERIES ANALYSIS OF A PRODUCT SHIPMENTS</a:t>
            </a:r>
            <a:endParaRPr lang="en-US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902690" y="2980876"/>
            <a:ext cx="2364509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smtClean="0"/>
              <a:t>MTH 544: </a:t>
            </a:r>
            <a:r>
              <a:rPr lang="en-US" sz="1400" dirty="0" smtClean="0">
                <a:solidFill>
                  <a:srgbClr val="D4002D"/>
                </a:solidFill>
              </a:rPr>
              <a:t>Time Series</a:t>
            </a:r>
            <a:endParaRPr lang="en-US" sz="1400" dirty="0">
              <a:solidFill>
                <a:srgbClr val="D4002D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831862" y="3526164"/>
            <a:ext cx="2127940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smtClean="0"/>
              <a:t>Term: </a:t>
            </a:r>
            <a:r>
              <a:rPr lang="en-US" sz="1400" dirty="0" smtClean="0">
                <a:solidFill>
                  <a:srgbClr val="D4002D"/>
                </a:solidFill>
              </a:rPr>
              <a:t>Spring 2021</a:t>
            </a:r>
            <a:endParaRPr lang="en-US" sz="1400" dirty="0">
              <a:solidFill>
                <a:srgbClr val="D4002D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40572" y="2961620"/>
            <a:ext cx="3314928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smtClean="0"/>
              <a:t>Instructor: </a:t>
            </a:r>
            <a:r>
              <a:rPr lang="en-US" sz="1400" dirty="0" smtClean="0">
                <a:solidFill>
                  <a:srgbClr val="D4002D"/>
                </a:solidFill>
              </a:rPr>
              <a:t>Dr. Maher Qumsiyeh</a:t>
            </a:r>
            <a:endParaRPr lang="en-US" sz="1400" dirty="0">
              <a:solidFill>
                <a:srgbClr val="D4002D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040572" y="3508631"/>
            <a:ext cx="3100820" cy="92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smtClean="0"/>
              <a:t>Student Name: </a:t>
            </a:r>
            <a:r>
              <a:rPr lang="en-US" sz="1400" dirty="0" smtClean="0">
                <a:solidFill>
                  <a:srgbClr val="D4002D"/>
                </a:solidFill>
              </a:rPr>
              <a:t>Serge Alhalbi</a:t>
            </a:r>
            <a:endParaRPr lang="en-US" sz="1400" dirty="0">
              <a:solidFill>
                <a:srgbClr val="D400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74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Final Model</a:t>
            </a:r>
            <a:endParaRPr lang="en-US" sz="3600" b="1" dirty="0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255541" y="1600200"/>
            <a:ext cx="4584314" cy="4525963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Model with interventions: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945" y="2196759"/>
                <a:ext cx="4419164" cy="3835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5" y="2196759"/>
                <a:ext cx="4419164" cy="383551"/>
              </a:xfrm>
              <a:prstGeom prst="rect">
                <a:avLst/>
              </a:prstGeom>
              <a:blipFill>
                <a:blip r:embed="rId2"/>
                <a:stretch>
                  <a:fillRect l="-138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420" y="2783510"/>
                <a:ext cx="4290289" cy="6740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ctr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400" b="1" dirty="0"/>
                  <a:t> are both positive =&gt; Increasing</a:t>
                </a:r>
              </a:p>
              <a:p>
                <a:pPr marL="285750" indent="-285750" algn="ctr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20" y="2783510"/>
                <a:ext cx="4290289" cy="6740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09420" y="3545179"/>
            <a:ext cx="270933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/>
              <a:t>Four criteria to check 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4"/>
          <a:srcRect l="57152" t="33078" r="9820" b="50817"/>
          <a:stretch/>
        </p:blipFill>
        <p:spPr bwMode="auto">
          <a:xfrm>
            <a:off x="4451925" y="1659736"/>
            <a:ext cx="4316180" cy="1171639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/>
          <a:srcRect l="58119" t="31939" r="10847" b="47031"/>
          <a:stretch/>
        </p:blipFill>
        <p:spPr bwMode="auto">
          <a:xfrm>
            <a:off x="4451926" y="2968597"/>
            <a:ext cx="4316181" cy="1342961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Content Placeholder 6"/>
          <p:cNvPicPr>
            <a:picLocks/>
          </p:cNvPicPr>
          <p:nvPr/>
        </p:nvPicPr>
        <p:blipFill rotWithShape="1">
          <a:blip r:embed="rId6"/>
          <a:srcRect l="56311" t="46500" r="9012" b="30931"/>
          <a:stretch/>
        </p:blipFill>
        <p:spPr bwMode="auto">
          <a:xfrm>
            <a:off x="4451925" y="4448780"/>
            <a:ext cx="4316181" cy="1460331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161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Forecasting</a:t>
            </a:r>
            <a:endParaRPr lang="en-US" sz="3600" b="1" dirty="0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255541" y="1600200"/>
            <a:ext cx="4584314" cy="4525963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Forecasting future values: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83311" y="2196670"/>
            <a:ext cx="329276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/>
              <a:t>Week 101 to 110 (10 values)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pic>
        <p:nvPicPr>
          <p:cNvPr id="17" name="Content Placeholder 11"/>
          <p:cNvPicPr>
            <a:picLocks/>
          </p:cNvPicPr>
          <p:nvPr/>
        </p:nvPicPr>
        <p:blipFill rotWithShape="1">
          <a:blip r:embed="rId2"/>
          <a:srcRect l="62817" t="30422" r="15564" b="31272"/>
          <a:stretch/>
        </p:blipFill>
        <p:spPr bwMode="auto">
          <a:xfrm>
            <a:off x="4967624" y="1918201"/>
            <a:ext cx="3421303" cy="3609103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83310" y="2849659"/>
            <a:ext cx="3837707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/>
              <a:t>99</a:t>
            </a:r>
            <a:r>
              <a:rPr lang="en-US" sz="1400" b="1" dirty="0"/>
              <a:t>% Confidence interval for the y’s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639618" y="3545178"/>
            <a:ext cx="3325089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/>
              <a:t>Small </a:t>
            </a:r>
            <a:r>
              <a:rPr lang="en-US" sz="1400" b="1" dirty="0"/>
              <a:t>confidence interval lengths of the forecast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24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Model Accuracy</a:t>
            </a:r>
            <a:endParaRPr lang="en-US" sz="3600" b="1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148924"/>
              </p:ext>
            </p:extLst>
          </p:nvPr>
        </p:nvGraphicFramePr>
        <p:xfrm>
          <a:off x="350982" y="1417638"/>
          <a:ext cx="9180945" cy="456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418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Conclusion</a:t>
            </a:r>
            <a:endParaRPr lang="en-US" sz="36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83311" y="1839935"/>
            <a:ext cx="329276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/>
              <a:t>Model is fit and accurate</a:t>
            </a:r>
            <a:endParaRPr lang="en-US" sz="7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83311" y="2617382"/>
            <a:ext cx="4430376" cy="383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Unknown cause of </a:t>
            </a:r>
            <a:r>
              <a:rPr lang="en-US" sz="1600" b="1" dirty="0" smtClean="0"/>
              <a:t>the interventions</a:t>
            </a:r>
            <a:endParaRPr lang="en-US" sz="1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745067" y="4506730"/>
            <a:ext cx="3325089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/>
              <a:t>Questions / Answers</a:t>
            </a: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7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691190" y="3511750"/>
            <a:ext cx="4122497" cy="4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/>
              <a:t>Sample size is small; no data validation</a:t>
            </a:r>
            <a:endParaRPr lang="en-US" sz="7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19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45067" y="274638"/>
            <a:ext cx="7941733" cy="64899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7098" y="812800"/>
            <a:ext cx="7941733" cy="5313363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Data </a:t>
            </a:r>
            <a:r>
              <a:rPr lang="en-US" sz="2000" b="1" dirty="0" smtClean="0">
                <a:solidFill>
                  <a:schemeClr val="tx2"/>
                </a:solidFill>
              </a:rPr>
              <a:t>Set: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Program: SAS and Excel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683100" y="1171923"/>
            <a:ext cx="7315970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Source: https://www.kaggle.com/datasets</a:t>
            </a:r>
            <a:endParaRPr lang="en-US" sz="1600" b="1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6087517"/>
              </p:ext>
            </p:extLst>
          </p:nvPr>
        </p:nvGraphicFramePr>
        <p:xfrm>
          <a:off x="4341085" y="1927007"/>
          <a:ext cx="4433460" cy="3639130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443346">
                  <a:extLst>
                    <a:ext uri="{9D8B030D-6E8A-4147-A177-3AD203B41FA5}">
                      <a16:colId xmlns:a16="http://schemas.microsoft.com/office/drawing/2014/main" val="3411318376"/>
                    </a:ext>
                  </a:extLst>
                </a:gridCol>
                <a:gridCol w="443346">
                  <a:extLst>
                    <a:ext uri="{9D8B030D-6E8A-4147-A177-3AD203B41FA5}">
                      <a16:colId xmlns:a16="http://schemas.microsoft.com/office/drawing/2014/main" val="456116297"/>
                    </a:ext>
                  </a:extLst>
                </a:gridCol>
                <a:gridCol w="443346">
                  <a:extLst>
                    <a:ext uri="{9D8B030D-6E8A-4147-A177-3AD203B41FA5}">
                      <a16:colId xmlns:a16="http://schemas.microsoft.com/office/drawing/2014/main" val="2260451416"/>
                    </a:ext>
                  </a:extLst>
                </a:gridCol>
                <a:gridCol w="443346">
                  <a:extLst>
                    <a:ext uri="{9D8B030D-6E8A-4147-A177-3AD203B41FA5}">
                      <a16:colId xmlns:a16="http://schemas.microsoft.com/office/drawing/2014/main" val="3854740091"/>
                    </a:ext>
                  </a:extLst>
                </a:gridCol>
                <a:gridCol w="443346">
                  <a:extLst>
                    <a:ext uri="{9D8B030D-6E8A-4147-A177-3AD203B41FA5}">
                      <a16:colId xmlns:a16="http://schemas.microsoft.com/office/drawing/2014/main" val="2764909129"/>
                    </a:ext>
                  </a:extLst>
                </a:gridCol>
                <a:gridCol w="443346">
                  <a:extLst>
                    <a:ext uri="{9D8B030D-6E8A-4147-A177-3AD203B41FA5}">
                      <a16:colId xmlns:a16="http://schemas.microsoft.com/office/drawing/2014/main" val="468312459"/>
                    </a:ext>
                  </a:extLst>
                </a:gridCol>
                <a:gridCol w="443346">
                  <a:extLst>
                    <a:ext uri="{9D8B030D-6E8A-4147-A177-3AD203B41FA5}">
                      <a16:colId xmlns:a16="http://schemas.microsoft.com/office/drawing/2014/main" val="2606735481"/>
                    </a:ext>
                  </a:extLst>
                </a:gridCol>
                <a:gridCol w="443346">
                  <a:extLst>
                    <a:ext uri="{9D8B030D-6E8A-4147-A177-3AD203B41FA5}">
                      <a16:colId xmlns:a16="http://schemas.microsoft.com/office/drawing/2014/main" val="269323445"/>
                    </a:ext>
                  </a:extLst>
                </a:gridCol>
                <a:gridCol w="443346">
                  <a:extLst>
                    <a:ext uri="{9D8B030D-6E8A-4147-A177-3AD203B41FA5}">
                      <a16:colId xmlns:a16="http://schemas.microsoft.com/office/drawing/2014/main" val="621012364"/>
                    </a:ext>
                  </a:extLst>
                </a:gridCol>
                <a:gridCol w="443346">
                  <a:extLst>
                    <a:ext uri="{9D8B030D-6E8A-4147-A177-3AD203B41FA5}">
                      <a16:colId xmlns:a16="http://schemas.microsoft.com/office/drawing/2014/main" val="232254172"/>
                    </a:ext>
                  </a:extLst>
                </a:gridCol>
              </a:tblGrid>
              <a:tr h="330830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Weekly Shipments of a Product in Unit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9022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40517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1551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1571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1556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1613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1552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1838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128330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1548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1551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1557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1571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1595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1560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1573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1838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573979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1558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1564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1578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1601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1550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1543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1559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1834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1849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428604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1557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1592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1580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1587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1566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1552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1552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1840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1861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32614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1552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1560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1588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1577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1560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1802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1563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1832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1865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975073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1555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1537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1591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1583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1567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1570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1801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1555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1834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1874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30299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1556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1549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1581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1577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1587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1541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1842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1869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963256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1572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1576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1565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1583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1547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1840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1884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3554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1591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1567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1584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1585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1576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1573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1553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1840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1886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65434"/>
                  </a:ext>
                </a:extLst>
              </a:tr>
              <a:tr h="3308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1575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1553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1601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1572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1559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1578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1538</a:t>
                      </a:r>
                      <a:endParaRPr lang="en-US" sz="1100" b="1" i="0" u="none" strike="noStrike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1838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1867</a:t>
                      </a:r>
                      <a:endParaRPr 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5210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16" y="1927007"/>
            <a:ext cx="3415157" cy="46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2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95ED-409C-9440-A77D-4F1985F19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97989"/>
            <a:ext cx="8229600" cy="114904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2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INTRODUCTION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ANALYSIS</a:t>
            </a:r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endParaRPr lang="en-US" sz="2000" b="1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2000" b="1" dirty="0" smtClean="0">
                <a:solidFill>
                  <a:schemeClr val="tx2"/>
                </a:solidFill>
              </a:rPr>
              <a:t/>
            </a:r>
            <a:br>
              <a:rPr lang="en-US" sz="2000" b="1" dirty="0" smtClean="0">
                <a:solidFill>
                  <a:schemeClr val="tx2"/>
                </a:solidFill>
              </a:rPr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Conclusion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929024" y="1924200"/>
            <a:ext cx="2729348" cy="48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DATA VISUALIZATION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50517" y="2939527"/>
            <a:ext cx="479290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MODELING DATA BEFORE INTERVENTION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458740" y="3279679"/>
            <a:ext cx="4215245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PRE-DIFFERENCING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616143" y="3580427"/>
            <a:ext cx="3457476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STATIONARITY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50517" y="3920579"/>
            <a:ext cx="415559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DETERMINING THE MODEL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616143" y="4674936"/>
            <a:ext cx="4233333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FINAL MODEL &amp; FORECASTING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569576" y="4339129"/>
            <a:ext cx="4104409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D4002D"/>
                </a:solidFill>
                <a:ea typeface="+mn-ea"/>
                <a:cs typeface="+mn-cs"/>
              </a:rPr>
              <a:t>INTERVENTIONS MODELING</a:t>
            </a:r>
            <a:endParaRPr lang="en-US" sz="1050" b="1" dirty="0">
              <a:solidFill>
                <a:srgbClr val="D4002D"/>
              </a:solidFill>
              <a:latin typeface="Arial Black" panose="020B0A04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804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Visualization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0" y="1856834"/>
            <a:ext cx="4307224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Weekly Shipments of a product (per unit)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-307879" y="3164153"/>
            <a:ext cx="4791389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Time series data of sample size </a:t>
            </a:r>
            <a:r>
              <a:rPr lang="en-US" sz="1400" b="1" dirty="0" smtClean="0">
                <a:solidFill>
                  <a:srgbClr val="FF0000"/>
                </a:solidFill>
                <a:ea typeface="+mn-ea"/>
                <a:cs typeface="+mn-cs"/>
              </a:rPr>
              <a:t>n = 100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0" y="4444030"/>
            <a:ext cx="4754971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004B8D"/>
                </a:solidFill>
                <a:ea typeface="+mn-ea"/>
                <a:cs typeface="+mn-cs"/>
              </a:rPr>
              <a:t>Two interventions of different types occurring</a:t>
            </a:r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063318"/>
              </p:ext>
            </p:extLst>
          </p:nvPr>
        </p:nvGraphicFramePr>
        <p:xfrm>
          <a:off x="4483511" y="1607127"/>
          <a:ext cx="4401872" cy="3495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350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Modeling Data Before Intervention</a:t>
            </a:r>
            <a:endParaRPr lang="en-US" sz="36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55540" y="1600200"/>
            <a:ext cx="7941733" cy="4525963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Pre-Intervention: (First 64 Observations Used)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470286" y="2005794"/>
            <a:ext cx="1712136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>
                <a:ea typeface="Calibri" panose="020F0502020204030204" pitchFamily="34" charset="0"/>
              </a:rPr>
              <a:t>Differencing</a:t>
            </a:r>
            <a:endParaRPr lang="en-US" sz="14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205840" y="2326013"/>
            <a:ext cx="360526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No differencing needed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255540" y="2828668"/>
            <a:ext cx="2663153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/>
              <a:t>Series Stationarity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255540" y="3165317"/>
            <a:ext cx="472286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Constant mean and constant variance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846667" y="3663111"/>
            <a:ext cx="363234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Both SAC and SPAC cut off after a certain lag or die fast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pic>
        <p:nvPicPr>
          <p:cNvPr id="11" name="Content Placeholder 4" descr="Trend and Correlation Analysis for y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09" y="2165060"/>
            <a:ext cx="4207791" cy="354301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92279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Potential Models</a:t>
            </a:r>
            <a:endParaRPr lang="en-US" sz="36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599" y="1600200"/>
            <a:ext cx="3380509" cy="4525963"/>
          </a:xfrm>
        </p:spPr>
        <p:txBody>
          <a:bodyPr>
            <a:no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1400" b="1" dirty="0" smtClean="0">
                <a:solidFill>
                  <a:schemeClr val="tx2"/>
                </a:solidFill>
              </a:rPr>
              <a:t>ARIMA(0,0,2)</a:t>
            </a:r>
            <a:br>
              <a:rPr lang="en-US" sz="1400" b="1" dirty="0" smtClean="0">
                <a:solidFill>
                  <a:schemeClr val="tx2"/>
                </a:solidFill>
              </a:rPr>
            </a:br>
            <a:r>
              <a:rPr lang="en-US" sz="1400" b="1" dirty="0" smtClean="0">
                <a:solidFill>
                  <a:schemeClr val="tx2"/>
                </a:solidFill>
              </a:rPr>
              <a:t/>
            </a:r>
            <a:br>
              <a:rPr lang="en-US" sz="1400" b="1" dirty="0" smtClean="0">
                <a:solidFill>
                  <a:schemeClr val="tx2"/>
                </a:solidFill>
              </a:rPr>
            </a:br>
            <a:r>
              <a:rPr lang="en-US" sz="1400" b="1" dirty="0" smtClean="0">
                <a:solidFill>
                  <a:schemeClr val="tx2"/>
                </a:solidFill>
              </a:rPr>
              <a:t/>
            </a:r>
            <a:br>
              <a:rPr lang="en-US" sz="1400" b="1" dirty="0" smtClean="0">
                <a:solidFill>
                  <a:schemeClr val="tx2"/>
                </a:solidFill>
              </a:rPr>
            </a:br>
            <a:r>
              <a:rPr lang="en-US" sz="1400" b="1" dirty="0" smtClean="0">
                <a:solidFill>
                  <a:schemeClr val="tx2"/>
                </a:solidFill>
              </a:rPr>
              <a:t/>
            </a:r>
            <a:br>
              <a:rPr lang="en-US" sz="1400" b="1" dirty="0" smtClean="0">
                <a:solidFill>
                  <a:schemeClr val="tx2"/>
                </a:solidFill>
              </a:rPr>
            </a:br>
            <a:r>
              <a:rPr lang="en-US" sz="1400" b="1" dirty="0" smtClean="0">
                <a:solidFill>
                  <a:schemeClr val="tx2"/>
                </a:solidFill>
              </a:rPr>
              <a:t/>
            </a:r>
            <a:br>
              <a:rPr lang="en-US" sz="1400" b="1" dirty="0" smtClean="0">
                <a:solidFill>
                  <a:schemeClr val="tx2"/>
                </a:solidFill>
              </a:rPr>
            </a:br>
            <a:r>
              <a:rPr lang="en-US" sz="1400" b="1" dirty="0" smtClean="0">
                <a:solidFill>
                  <a:schemeClr val="tx2"/>
                </a:solidFill>
              </a:rPr>
              <a:t/>
            </a:r>
            <a:br>
              <a:rPr lang="en-US" sz="1400" b="1" dirty="0" smtClean="0">
                <a:solidFill>
                  <a:schemeClr val="tx2"/>
                </a:solidFill>
              </a:rPr>
            </a:br>
            <a:endParaRPr lang="en-US" sz="1400" b="1" dirty="0" smtClean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1400" b="1" dirty="0" smtClean="0">
                <a:solidFill>
                  <a:schemeClr val="tx2"/>
                </a:solidFill>
              </a:rPr>
              <a:t>ARIMA(1,0,0)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1400" b="1" dirty="0" smtClean="0">
                <a:solidFill>
                  <a:schemeClr val="tx2"/>
                </a:solidFill>
              </a:rPr>
              <a:t>ARIMA(1,0,2)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0" indent="0">
              <a:buClr>
                <a:schemeClr val="tx2"/>
              </a:buClr>
              <a:buNone/>
            </a:pPr>
            <a:endParaRPr lang="en-US" sz="2400" dirty="0" smtClean="0"/>
          </a:p>
        </p:txBody>
      </p:sp>
      <p:pic>
        <p:nvPicPr>
          <p:cNvPr id="11" name="Content Placeholder 4" descr="Trend and Correlation Analysis for y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09" y="2165060"/>
            <a:ext cx="4207791" cy="354301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42039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Potential Model (</a:t>
            </a:r>
            <a:r>
              <a:rPr lang="en-US" sz="3600" b="1" dirty="0" smtClean="0"/>
              <a:t>I)</a:t>
            </a:r>
            <a:endParaRPr lang="en-US" sz="3600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56520" t="45096" r="9103" b="38427"/>
          <a:stretch/>
        </p:blipFill>
        <p:spPr bwMode="auto">
          <a:xfrm>
            <a:off x="4196080" y="1645038"/>
            <a:ext cx="4490720" cy="1210945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61787" t="32400" r="14449" b="49379"/>
          <a:stretch/>
        </p:blipFill>
        <p:spPr bwMode="auto">
          <a:xfrm>
            <a:off x="4924223" y="2998852"/>
            <a:ext cx="3034434" cy="1211421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56271" t="31225" r="8993" b="49276"/>
          <a:stretch/>
        </p:blipFill>
        <p:spPr bwMode="auto">
          <a:xfrm>
            <a:off x="4196080" y="4353142"/>
            <a:ext cx="4490720" cy="1424305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255541" y="1600200"/>
            <a:ext cx="4067078" cy="4525963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Model: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470286" y="2005794"/>
            <a:ext cx="1712136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>
                <a:ea typeface="Calibri" panose="020F0502020204030204" pitchFamily="34" charset="0"/>
              </a:rPr>
              <a:t>ARIMA(0,0,2)</a:t>
            </a:r>
            <a:endParaRPr lang="en-US" sz="14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632" y="2754163"/>
                <a:ext cx="3512896" cy="1305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400" b="1" dirty="0" smtClean="0"/>
                  <a:t/>
                </a:r>
                <a:br>
                  <a:rPr lang="en-US" sz="1400" b="1" dirty="0" smtClean="0"/>
                </a:br>
                <a:r>
                  <a:rPr lang="en-US" sz="1400" b="1" dirty="0" smtClean="0"/>
                  <a:t/>
                </a:r>
                <a:br>
                  <a:rPr lang="en-US" sz="1400" b="1" dirty="0" smtClean="0"/>
                </a:br>
                <a:r>
                  <a:rPr lang="en-US" sz="1400" b="1" dirty="0" smtClean="0"/>
                  <a:t>or</a:t>
                </a:r>
                <a:br>
                  <a:rPr lang="en-US" sz="1400" b="1" dirty="0" smtClean="0"/>
                </a:br>
                <a:r>
                  <a:rPr lang="en-US" sz="1400" b="1" dirty="0"/>
                  <a:t/>
                </a:r>
                <a:br>
                  <a:rPr lang="en-US" sz="1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32" y="2754163"/>
                <a:ext cx="3512896" cy="1305067"/>
              </a:xfrm>
              <a:prstGeom prst="rect">
                <a:avLst/>
              </a:prstGeom>
              <a:blipFill>
                <a:blip r:embed="rId5"/>
                <a:stretch>
                  <a:fillRect l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255541" y="4474983"/>
            <a:ext cx="270933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/>
              <a:t>Four criteria to check 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55152" y="4856386"/>
            <a:ext cx="4141318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Residuals are auto correlated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9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Potential Pre-Model (</a:t>
            </a:r>
            <a:r>
              <a:rPr lang="en-US" sz="3600" b="1" dirty="0" smtClean="0"/>
              <a:t>II)</a:t>
            </a:r>
            <a:endParaRPr lang="en-US" sz="3600" b="1" dirty="0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255541" y="1600200"/>
            <a:ext cx="4067078" cy="4525963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Model: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470286" y="2005794"/>
            <a:ext cx="1712136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>
                <a:ea typeface="Calibri" panose="020F0502020204030204" pitchFamily="34" charset="0"/>
              </a:rPr>
              <a:t>ARIMA(1,0,2)</a:t>
            </a:r>
            <a:endParaRPr lang="en-US" sz="14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417" y="2748374"/>
                <a:ext cx="4493823" cy="1305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400" b="1" dirty="0" smtClean="0"/>
                  <a:t/>
                </a:r>
                <a:br>
                  <a:rPr lang="en-US" sz="1400" b="1" dirty="0" smtClean="0"/>
                </a:br>
                <a:r>
                  <a:rPr lang="en-US" sz="1400" b="1" dirty="0" smtClean="0"/>
                  <a:t/>
                </a:r>
                <a:br>
                  <a:rPr lang="en-US" sz="1400" b="1" dirty="0" smtClean="0"/>
                </a:br>
                <a:r>
                  <a:rPr lang="en-US" sz="1400" b="1" dirty="0" smtClean="0"/>
                  <a:t>or</a:t>
                </a:r>
                <a:br>
                  <a:rPr lang="en-US" sz="1400" b="1" dirty="0" smtClean="0"/>
                </a:br>
                <a:r>
                  <a:rPr lang="en-US" sz="1400" b="1" dirty="0"/>
                  <a:t/>
                </a:r>
                <a:br>
                  <a:rPr lang="en-US" sz="1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7" y="2748374"/>
                <a:ext cx="4493823" cy="1305067"/>
              </a:xfrm>
              <a:prstGeom prst="rect">
                <a:avLst/>
              </a:prstGeom>
              <a:blipFill>
                <a:blip r:embed="rId2"/>
                <a:stretch>
                  <a:fillRect l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255541" y="4474983"/>
            <a:ext cx="270933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/>
              <a:t>Four criteria to check 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155152" y="4856386"/>
            <a:ext cx="4141318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/>
              <a:t>Parameters are insignificant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/>
          <a:srcRect l="61789" t="41871" r="14470" b="36947"/>
          <a:stretch/>
        </p:blipFill>
        <p:spPr bwMode="auto">
          <a:xfrm>
            <a:off x="4961315" y="2005794"/>
            <a:ext cx="3596640" cy="180467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4"/>
          <a:srcRect l="61811" t="36950" r="14231" b="44843"/>
          <a:stretch/>
        </p:blipFill>
        <p:spPr bwMode="auto">
          <a:xfrm>
            <a:off x="4961315" y="3946251"/>
            <a:ext cx="3596640" cy="182027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248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Best Model Before The Interventions</a:t>
            </a:r>
            <a:endParaRPr lang="en-US" sz="3600" b="1" dirty="0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255541" y="1600200"/>
            <a:ext cx="4067078" cy="4525963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Model: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Conditions: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470286" y="2005794"/>
            <a:ext cx="1712136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>
                <a:ea typeface="Calibri" panose="020F0502020204030204" pitchFamily="34" charset="0"/>
              </a:rPr>
              <a:t>ARIMA(1,0,2)</a:t>
            </a:r>
            <a:endParaRPr lang="en-US" sz="14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945" y="2496731"/>
                <a:ext cx="4419164" cy="3835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400" b="1" dirty="0"/>
                  <a:t> or  </a:t>
                </a:r>
                <a:r>
                  <a:rPr lang="en-US" sz="1400" b="1" dirty="0"/>
                  <a:t>(</a:t>
                </a:r>
                <a:r>
                  <a:rPr lang="en-US" sz="1400" b="1" dirty="0"/>
                  <a:t>1-B</a:t>
                </a:r>
                <a:r>
                  <a:rPr lang="en-US" sz="1400" b="1" dirty="0"/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400" b="1" dirty="0"/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5" y="2496731"/>
                <a:ext cx="4419164" cy="383551"/>
              </a:xfrm>
              <a:prstGeom prst="rect">
                <a:avLst/>
              </a:prstGeom>
              <a:blipFill>
                <a:blip r:embed="rId2"/>
                <a:stretch>
                  <a:fillRect l="-138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329432" y="3016069"/>
            <a:ext cx="2709332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400" b="1" dirty="0" smtClean="0"/>
              <a:t>Four criteria to check </a:t>
            </a:r>
            <a:endParaRPr lang="en-US" sz="600" b="1" dirty="0" smtClean="0">
              <a:solidFill>
                <a:srgbClr val="004B8D"/>
              </a:solidFill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A77E90-C14C-3345-992B-CAA6C5BDA4C7}"/>
              </a:ext>
            </a:extLst>
          </p:cNvPr>
          <p:cNvSpPr txBox="1">
            <a:spLocks/>
          </p:cNvSpPr>
          <p:nvPr/>
        </p:nvSpPr>
        <p:spPr>
          <a:xfrm>
            <a:off x="745067" y="5034749"/>
            <a:ext cx="4141318" cy="35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rgbClr val="002F8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 smtClean="0"/>
              <a:t>Invertability: None</a:t>
            </a:r>
            <a:endParaRPr 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015" y="4653636"/>
                <a:ext cx="4141318" cy="3551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sz="1400" b="1" dirty="0" smtClean="0"/>
                  <a:t> Stationarity</a:t>
                </a:r>
                <a:r>
                  <a:rPr lang="en-US" sz="1400" b="1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400" b="1" dirty="0"/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15" y="4653636"/>
                <a:ext cx="4141318" cy="355150"/>
              </a:xfrm>
              <a:prstGeom prst="rect">
                <a:avLst/>
              </a:prstGeom>
              <a:blipFill>
                <a:blip r:embed="rId3"/>
                <a:stretch>
                  <a:fillRect l="-294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/>
          <p:nvPr/>
        </p:nvPicPr>
        <p:blipFill rotWithShape="1">
          <a:blip r:embed="rId4"/>
          <a:srcRect l="56623" t="34180" r="9235" b="49735"/>
          <a:stretch/>
        </p:blipFill>
        <p:spPr bwMode="auto">
          <a:xfrm>
            <a:off x="4613562" y="1761002"/>
            <a:ext cx="4227176" cy="1255067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5"/>
          <a:srcRect l="61797" t="43492" r="14529" b="41629"/>
          <a:stretch/>
        </p:blipFill>
        <p:spPr bwMode="auto">
          <a:xfrm>
            <a:off x="5136409" y="3182787"/>
            <a:ext cx="3178405" cy="980269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6"/>
          <a:srcRect l="56346" t="37623" r="9043" b="42851"/>
          <a:stretch/>
        </p:blipFill>
        <p:spPr bwMode="auto">
          <a:xfrm>
            <a:off x="4612023" y="4329774"/>
            <a:ext cx="4227176" cy="1322291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877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Interventions Modeling</a:t>
            </a:r>
            <a:endParaRPr lang="en-US" sz="3600" b="1" dirty="0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255541" y="1600200"/>
            <a:ext cx="4584314" cy="4525963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 smtClean="0">
                <a:solidFill>
                  <a:schemeClr val="tx2"/>
                </a:solidFill>
              </a:rPr>
              <a:t>Intervention 1: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>
                <a:solidFill>
                  <a:schemeClr val="tx2"/>
                </a:solidFill>
              </a:rPr>
              <a:t>Intervention </a:t>
            </a:r>
            <a:r>
              <a:rPr lang="en-US" sz="2000" b="1" dirty="0" smtClean="0">
                <a:solidFill>
                  <a:schemeClr val="tx2"/>
                </a:solidFill>
              </a:rPr>
              <a:t>2: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>
              <a:buClr>
                <a:schemeClr val="tx2"/>
              </a:buClr>
              <a:buFont typeface="Cambria" panose="02040503050406030204" pitchFamily="18" charset="0"/>
              <a:buChar char="⍟"/>
            </a:pPr>
            <a:r>
              <a:rPr lang="en-US" sz="2000" b="1" dirty="0">
                <a:solidFill>
                  <a:schemeClr val="tx2"/>
                </a:solidFill>
              </a:rPr>
              <a:t>Regression model describing the </a:t>
            </a:r>
            <a:r>
              <a:rPr lang="en-US" sz="2000" b="1" dirty="0" smtClean="0">
                <a:solidFill>
                  <a:schemeClr val="tx2"/>
                </a:solidFill>
              </a:rPr>
              <a:t>interventions:</a:t>
            </a:r>
            <a:endParaRPr lang="en-US" sz="2000" b="1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945" y="2196759"/>
                <a:ext cx="4419164" cy="3835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𝟔𝟓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𝟔𝟔</m:t>
                            </m:r>
                          </m:e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𝑬𝒍𝒔𝒆𝒘𝒉𝒆𝒓𝒆</m:t>
                            </m:r>
                          </m:e>
                        </m:eqArr>
                      </m:e>
                    </m:d>
                  </m:oMath>
                </a14:m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5" y="2196759"/>
                <a:ext cx="4419164" cy="383551"/>
              </a:xfrm>
              <a:prstGeom prst="rect">
                <a:avLst/>
              </a:prstGeom>
              <a:blipFill>
                <a:blip r:embed="rId2"/>
                <a:stretch>
                  <a:fillRect l="-138" t="-292063" b="-4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092" y="3468128"/>
                <a:ext cx="4419164" cy="3835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𝟖𝟏</m:t>
                            </m:r>
                          </m:e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𝑬𝒍𝒔𝒆𝒘𝒉𝒆𝒓𝒆</m:t>
                            </m:r>
                          </m:e>
                        </m:eqArr>
                      </m:e>
                    </m:d>
                  </m:oMath>
                </a14:m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2" y="3468128"/>
                <a:ext cx="4419164" cy="383551"/>
              </a:xfrm>
              <a:prstGeom prst="rect">
                <a:avLst/>
              </a:prstGeom>
              <a:blipFill>
                <a:blip r:embed="rId3"/>
                <a:stretch>
                  <a:fillRect l="-138" t="-292063" b="-4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092" y="4990919"/>
                <a:ext cx="4419164" cy="3835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kern="1200" baseline="0">
                    <a:solidFill>
                      <a:srgbClr val="002F87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600" b="1" dirty="0" smtClean="0">
                  <a:solidFill>
                    <a:srgbClr val="004B8D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FA77E90-C14C-3345-992B-CAA6C5BD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2" y="4990919"/>
                <a:ext cx="4419164" cy="383551"/>
              </a:xfrm>
              <a:prstGeom prst="rect">
                <a:avLst/>
              </a:prstGeom>
              <a:blipFill>
                <a:blip r:embed="rId4"/>
                <a:stretch>
                  <a:fillRect l="-138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Time Series for 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710" y="1993559"/>
            <a:ext cx="4156363" cy="3458390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</p:pic>
      <p:cxnSp>
        <p:nvCxnSpPr>
          <p:cNvPr id="24" name="Straight Arrow Connector 23"/>
          <p:cNvCxnSpPr/>
          <p:nvPr/>
        </p:nvCxnSpPr>
        <p:spPr>
          <a:xfrm>
            <a:off x="6289963" y="2664976"/>
            <a:ext cx="1016001" cy="332508"/>
          </a:xfrm>
          <a:prstGeom prst="straightConnector1">
            <a:avLst/>
          </a:prstGeom>
          <a:ln w="19050">
            <a:solidFill>
              <a:srgbClr val="E902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90690" y="2594610"/>
            <a:ext cx="360219" cy="140732"/>
          </a:xfrm>
          <a:prstGeom prst="straightConnector1">
            <a:avLst/>
          </a:prstGeom>
          <a:ln w="19050">
            <a:solidFill>
              <a:srgbClr val="E902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55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375</Words>
  <Application>Microsoft Office PowerPoint</Application>
  <PresentationFormat>On-screen Show (4:3)</PresentationFormat>
  <Paragraphs>197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Calibri</vt:lpstr>
      <vt:lpstr>Cambria</vt:lpstr>
      <vt:lpstr>Cambria Math</vt:lpstr>
      <vt:lpstr>Courier New</vt:lpstr>
      <vt:lpstr>Wingdings</vt:lpstr>
      <vt:lpstr>Office Theme</vt:lpstr>
      <vt:lpstr>Custom Design</vt:lpstr>
      <vt:lpstr>1_Office Theme</vt:lpstr>
      <vt:lpstr>INTERVENTION MODELING</vt:lpstr>
      <vt:lpstr>Outline</vt:lpstr>
      <vt:lpstr>Data Visualization</vt:lpstr>
      <vt:lpstr>Modeling Data Before Intervention</vt:lpstr>
      <vt:lpstr>Potential Models</vt:lpstr>
      <vt:lpstr>Potential Model (I)</vt:lpstr>
      <vt:lpstr>Potential Pre-Model (II)</vt:lpstr>
      <vt:lpstr>Best Model Before The Interventions</vt:lpstr>
      <vt:lpstr>Interventions Modeling</vt:lpstr>
      <vt:lpstr>Final Model</vt:lpstr>
      <vt:lpstr>Forecasting</vt:lpstr>
      <vt:lpstr>Model Accuracy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Gray</dc:creator>
  <cp:lastModifiedBy>charbel halaby</cp:lastModifiedBy>
  <cp:revision>287</cp:revision>
  <dcterms:created xsi:type="dcterms:W3CDTF">2015-05-11T21:13:17Z</dcterms:created>
  <dcterms:modified xsi:type="dcterms:W3CDTF">2021-12-31T07:10:24Z</dcterms:modified>
</cp:coreProperties>
</file>